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D06CE1-C9F4-45B9-8CDF-E65C777F962E}">
  <a:tblStyle styleId="{EAD06CE1-C9F4-45B9-8CDF-E65C777F96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aa366b9a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aa366b9a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a366b9aa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a366b9aa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a678f74a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a678f74a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a678f74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a678f74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a366b9aa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a366b9aa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a366b9aa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a366b9aa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4a51558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4a515588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a366b9aa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a366b9aa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a366b9aa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a366b9aa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a678f74a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a678f74a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a366b9aa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a366b9aa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a366b9aa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a366b9aa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a678f74a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a678f74a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a678f74a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a678f74a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a366b9aa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a366b9aa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4a51556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4a5155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78670ae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78670ae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a366b9aa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a366b9aa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a366b9aa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a366b9aa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a678f74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a678f74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a366b9aa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a366b9aa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a366b9aa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a366b9aa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a366b9aa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a366b9aa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a366b9aa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a366b9aa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a366b9aa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a366b9aa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8207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INTO THE DEEP</a:t>
            </a:r>
            <a:endParaRPr/>
          </a:p>
        </p:txBody>
      </p:sp>
      <p:sp>
        <p:nvSpPr>
          <p:cNvPr id="56" name="Google Shape;56;p13"/>
          <p:cNvSpPr txBox="1"/>
          <p:nvPr/>
        </p:nvSpPr>
        <p:spPr>
          <a:xfrm>
            <a:off x="6190850" y="3525775"/>
            <a:ext cx="2789400" cy="12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By </a:t>
            </a:r>
            <a:endParaRPr b="1" sz="2000">
              <a:solidFill>
                <a:schemeClr val="dk2"/>
              </a:solidFill>
            </a:endParaRPr>
          </a:p>
          <a:p>
            <a:pPr indent="0" lvl="0" marL="0" rtl="0" algn="l">
              <a:spcBef>
                <a:spcPts val="0"/>
              </a:spcBef>
              <a:spcAft>
                <a:spcPts val="0"/>
              </a:spcAft>
              <a:buNone/>
            </a:pPr>
            <a:r>
              <a:rPr b="1" lang="en" sz="2000">
                <a:solidFill>
                  <a:schemeClr val="dk2"/>
                </a:solidFill>
              </a:rPr>
              <a:t>Archa Sekhar</a:t>
            </a:r>
            <a:endParaRPr b="1" sz="2000">
              <a:solidFill>
                <a:schemeClr val="dk2"/>
              </a:solidFill>
            </a:endParaRPr>
          </a:p>
          <a:p>
            <a:pPr indent="0" lvl="0" marL="0" rtl="0" algn="l">
              <a:spcBef>
                <a:spcPts val="0"/>
              </a:spcBef>
              <a:spcAft>
                <a:spcPts val="0"/>
              </a:spcAft>
              <a:buNone/>
            </a:pPr>
            <a:r>
              <a:rPr b="1" lang="en" sz="2000">
                <a:solidFill>
                  <a:schemeClr val="dk2"/>
                </a:solidFill>
              </a:rPr>
              <a:t>Sidharth D</a:t>
            </a:r>
            <a:endParaRPr b="1" sz="2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idx="1" type="body"/>
          </p:nvPr>
        </p:nvSpPr>
        <p:spPr>
          <a:xfrm>
            <a:off x="355200" y="869725"/>
            <a:ext cx="8433600" cy="12147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688"/>
              <a:buNone/>
            </a:pPr>
            <a:r>
              <a:rPr lang="en"/>
              <a:t>Bias can be defined as the constant which is added to the product of features and weights. It is used to offset the result. It helps the models to shift the activation function towards the positive or negative side.</a:t>
            </a:r>
            <a:endParaRPr b="1" sz="2100"/>
          </a:p>
        </p:txBody>
      </p:sp>
      <p:sp>
        <p:nvSpPr>
          <p:cNvPr id="108" name="Google Shape;108;p22"/>
          <p:cNvSpPr txBox="1"/>
          <p:nvPr>
            <p:ph type="title"/>
          </p:nvPr>
        </p:nvSpPr>
        <p:spPr>
          <a:xfrm>
            <a:off x="355200" y="297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54395"/>
              <a:buFont typeface="Arial"/>
              <a:buNone/>
            </a:pPr>
            <a:r>
              <a:rPr lang="en" sz="2022">
                <a:solidFill>
                  <a:srgbClr val="3C78D8"/>
                </a:solidFill>
              </a:rPr>
              <a:t>Bias</a:t>
            </a:r>
            <a:endParaRPr sz="3022">
              <a:solidFill>
                <a:srgbClr val="3C78D8"/>
              </a:solidFill>
            </a:endParaRPr>
          </a:p>
        </p:txBody>
      </p:sp>
      <p:pic>
        <p:nvPicPr>
          <p:cNvPr id="109" name="Google Shape;109;p22"/>
          <p:cNvPicPr preferRelativeResize="0"/>
          <p:nvPr/>
        </p:nvPicPr>
        <p:blipFill rotWithShape="1">
          <a:blip r:embed="rId3">
            <a:alphaModFix/>
          </a:blip>
          <a:srcRect b="0" l="0" r="10193" t="6393"/>
          <a:stretch/>
        </p:blipFill>
        <p:spPr>
          <a:xfrm>
            <a:off x="1718000" y="2233925"/>
            <a:ext cx="5225402" cy="2757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3"/>
          <p:cNvPicPr preferRelativeResize="0"/>
          <p:nvPr/>
        </p:nvPicPr>
        <p:blipFill>
          <a:blip r:embed="rId3">
            <a:alphaModFix/>
          </a:blip>
          <a:stretch>
            <a:fillRect/>
          </a:stretch>
        </p:blipFill>
        <p:spPr>
          <a:xfrm>
            <a:off x="337250" y="228525"/>
            <a:ext cx="8156427"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sz="1800">
                <a:solidFill>
                  <a:srgbClr val="CC0000"/>
                </a:solidFill>
              </a:rPr>
              <a:t>Activation Function</a:t>
            </a:r>
            <a:endParaRPr sz="1400">
              <a:solidFill>
                <a:srgbClr val="CC0000"/>
              </a:solidFill>
            </a:endParaRPr>
          </a:p>
          <a:p>
            <a:pPr indent="0" lvl="0" marL="0" rtl="0" algn="l">
              <a:spcBef>
                <a:spcPts val="1200"/>
              </a:spcBef>
              <a:spcAft>
                <a:spcPts val="0"/>
              </a:spcAft>
              <a:buNone/>
            </a:pPr>
            <a:r>
              <a:t/>
            </a:r>
            <a:endParaRPr/>
          </a:p>
        </p:txBody>
      </p:sp>
      <p:sp>
        <p:nvSpPr>
          <p:cNvPr id="120" name="Google Shape;120;p24"/>
          <p:cNvSpPr txBox="1"/>
          <p:nvPr>
            <p:ph idx="1" type="body"/>
          </p:nvPr>
        </p:nvSpPr>
        <p:spPr>
          <a:xfrm>
            <a:off x="311700" y="1152475"/>
            <a:ext cx="8520600" cy="112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 Activation Function decides whether a neuron should be activated or not. This means that it will decide whether the neuron's input to the network is important or not in the process of prediction using simpler mathematical operations.</a:t>
            </a:r>
            <a:endParaRPr/>
          </a:p>
        </p:txBody>
      </p:sp>
      <p:pic>
        <p:nvPicPr>
          <p:cNvPr id="121" name="Google Shape;121;p24"/>
          <p:cNvPicPr preferRelativeResize="0"/>
          <p:nvPr/>
        </p:nvPicPr>
        <p:blipFill>
          <a:blip r:embed="rId3">
            <a:alphaModFix/>
          </a:blip>
          <a:stretch>
            <a:fillRect/>
          </a:stretch>
        </p:blipFill>
        <p:spPr>
          <a:xfrm>
            <a:off x="2648600" y="2416425"/>
            <a:ext cx="4023770" cy="255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E69138"/>
                </a:solidFill>
              </a:rPr>
              <a:t>Backpropagation</a:t>
            </a:r>
            <a:endParaRPr>
              <a:solidFill>
                <a:srgbClr val="E69138"/>
              </a:solidFill>
            </a:endParaRPr>
          </a:p>
        </p:txBody>
      </p:sp>
      <p:sp>
        <p:nvSpPr>
          <p:cNvPr id="127" name="Google Shape;127;p25"/>
          <p:cNvSpPr txBox="1"/>
          <p:nvPr>
            <p:ph idx="1" type="body"/>
          </p:nvPr>
        </p:nvSpPr>
        <p:spPr>
          <a:xfrm>
            <a:off x="488700" y="1017725"/>
            <a:ext cx="8256300" cy="1336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Backpropagation is a supervised learning algorithm for training neural networks. It involves a forward pass to compute the output and an error, followed by a backward pass to calculate the gradient of the error with respect to the weights. </a:t>
            </a:r>
            <a:endParaRPr/>
          </a:p>
        </p:txBody>
      </p:sp>
      <p:sp>
        <p:nvSpPr>
          <p:cNvPr id="128" name="Google Shape;128;p25"/>
          <p:cNvSpPr txBox="1"/>
          <p:nvPr/>
        </p:nvSpPr>
        <p:spPr>
          <a:xfrm>
            <a:off x="488700" y="3125200"/>
            <a:ext cx="8166600" cy="141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en" sz="1800">
                <a:solidFill>
                  <a:schemeClr val="dk2"/>
                </a:solidFill>
              </a:rPr>
              <a:t>It measures the difference between the predicted output of a model and the actual target values for a given set of input data. The goal during training is to minimize this loss function, guiding the model to make more accurate predictions.</a:t>
            </a:r>
            <a:endParaRPr/>
          </a:p>
        </p:txBody>
      </p:sp>
      <p:sp>
        <p:nvSpPr>
          <p:cNvPr id="129" name="Google Shape;129;p25"/>
          <p:cNvSpPr txBox="1"/>
          <p:nvPr>
            <p:ph type="title"/>
          </p:nvPr>
        </p:nvSpPr>
        <p:spPr>
          <a:xfrm>
            <a:off x="391625" y="25525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38761D"/>
                </a:solidFill>
              </a:rPr>
              <a:t>Loss Function</a:t>
            </a:r>
            <a:endParaRPr>
              <a:solidFill>
                <a:srgbClr val="38761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2400">
                <a:solidFill>
                  <a:schemeClr val="dk2"/>
                </a:solidFill>
              </a:rPr>
              <a:t>Gradient Descent in Artificial Neural Networks</a:t>
            </a:r>
            <a:endParaRPr sz="2400"/>
          </a:p>
        </p:txBody>
      </p:sp>
      <p:sp>
        <p:nvSpPr>
          <p:cNvPr id="135" name="Google Shape;13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Gradient Descent is an optimization algorithm used during the training phase of an ANN. </a:t>
            </a:r>
            <a:endParaRPr/>
          </a:p>
          <a:p>
            <a:pPr indent="-342900" lvl="0" marL="457200" rtl="0" algn="l">
              <a:spcBef>
                <a:spcPts val="0"/>
              </a:spcBef>
              <a:spcAft>
                <a:spcPts val="0"/>
              </a:spcAft>
              <a:buSzPts val="1800"/>
              <a:buChar char="●"/>
            </a:pPr>
            <a:r>
              <a:rPr lang="en"/>
              <a:t>Its purpose is to minimize the loss function. </a:t>
            </a:r>
            <a:endParaRPr/>
          </a:p>
          <a:p>
            <a:pPr indent="-342900" lvl="0" marL="457200" rtl="0" algn="just">
              <a:spcBef>
                <a:spcPts val="0"/>
              </a:spcBef>
              <a:spcAft>
                <a:spcPts val="0"/>
              </a:spcAft>
              <a:buSzPts val="1800"/>
              <a:buChar char="●"/>
            </a:pPr>
            <a:r>
              <a:rPr lang="en"/>
              <a:t>This is done by iteratively adjusting the weights of the network in the opposite direction of the gradient, thereby finding the optimal set of weights that minimizes the cost function. </a:t>
            </a:r>
            <a:endParaRPr/>
          </a:p>
          <a:p>
            <a:pPr indent="-342900" lvl="0" marL="457200" rtl="0" algn="l">
              <a:spcBef>
                <a:spcPts val="0"/>
              </a:spcBef>
              <a:spcAft>
                <a:spcPts val="0"/>
              </a:spcAft>
              <a:buSzPts val="1800"/>
              <a:buChar char="●"/>
            </a:pPr>
            <a:r>
              <a:rPr lang="en"/>
              <a:t>An example of cost function: </a:t>
            </a:r>
            <a:endParaRPr/>
          </a:p>
          <a:p>
            <a:pPr indent="-342900" lvl="1" marL="914400" rtl="0" algn="l">
              <a:spcBef>
                <a:spcPts val="0"/>
              </a:spcBef>
              <a:spcAft>
                <a:spcPts val="0"/>
              </a:spcAft>
              <a:buSzPts val="1800"/>
              <a:buChar char="○"/>
            </a:pPr>
            <a:r>
              <a:rPr lang="en" sz="1800"/>
              <a:t>Mean Squared Error</a:t>
            </a:r>
            <a:endParaRPr sz="1800"/>
          </a:p>
        </p:txBody>
      </p:sp>
      <p:pic>
        <p:nvPicPr>
          <p:cNvPr id="136" name="Google Shape;136;p26"/>
          <p:cNvPicPr preferRelativeResize="0"/>
          <p:nvPr/>
        </p:nvPicPr>
        <p:blipFill>
          <a:blip r:embed="rId3">
            <a:alphaModFix/>
          </a:blip>
          <a:stretch>
            <a:fillRect/>
          </a:stretch>
        </p:blipFill>
        <p:spPr>
          <a:xfrm>
            <a:off x="3103825" y="3768450"/>
            <a:ext cx="3379375" cy="880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idx="1" type="body"/>
          </p:nvPr>
        </p:nvSpPr>
        <p:spPr>
          <a:xfrm>
            <a:off x="311700" y="428450"/>
            <a:ext cx="8520600" cy="44694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en" sz="1908"/>
              <a:t>Overfitting: </a:t>
            </a:r>
            <a:endParaRPr sz="1908"/>
          </a:p>
          <a:p>
            <a:pPr indent="0" lvl="0" marL="0" rtl="0" algn="just">
              <a:spcBef>
                <a:spcPts val="1200"/>
              </a:spcBef>
              <a:spcAft>
                <a:spcPts val="0"/>
              </a:spcAft>
              <a:buNone/>
            </a:pPr>
            <a:r>
              <a:rPr lang="en" sz="1908"/>
              <a:t>Overfitting is a common problem in machine learning where a model learns the training data too well, capturing noise or random fluctuations in the data instead of the underlying patterns. As a result, the model performs well on the training set but fails to generalize to new, unseen data. Overfit models are often too complex and fit the training data too closely, making them less effective in making accurate predictions on new data.</a:t>
            </a:r>
            <a:endParaRPr sz="1908"/>
          </a:p>
          <a:p>
            <a:pPr indent="0" lvl="0" marL="0" rtl="0" algn="just">
              <a:spcBef>
                <a:spcPts val="1200"/>
              </a:spcBef>
              <a:spcAft>
                <a:spcPts val="0"/>
              </a:spcAft>
              <a:buNone/>
            </a:pPr>
            <a:r>
              <a:t/>
            </a:r>
            <a:endParaRPr sz="1908"/>
          </a:p>
          <a:p>
            <a:pPr indent="0" lvl="0" marL="0" rtl="0" algn="just">
              <a:spcBef>
                <a:spcPts val="1200"/>
              </a:spcBef>
              <a:spcAft>
                <a:spcPts val="0"/>
              </a:spcAft>
              <a:buNone/>
            </a:pPr>
            <a:r>
              <a:rPr lang="en" sz="1908"/>
              <a:t>Regularization:</a:t>
            </a:r>
            <a:endParaRPr sz="1908"/>
          </a:p>
          <a:p>
            <a:pPr indent="0" lvl="0" marL="0" rtl="0" algn="just">
              <a:spcBef>
                <a:spcPts val="1200"/>
              </a:spcBef>
              <a:spcAft>
                <a:spcPts val="1200"/>
              </a:spcAft>
              <a:buNone/>
            </a:pPr>
            <a:r>
              <a:rPr lang="en" sz="1908"/>
              <a:t>Regularization is a technique used to prevent overfitting by adding a penalty term to the model's loss function. The penalty discourages the model from fitting the training data too closely and encourages it to generalize better to new, unseen data. Regularization techniques aim to find a balance between fitting the training data well and avoiding excessive complexity.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idx="1" type="body"/>
          </p:nvPr>
        </p:nvSpPr>
        <p:spPr>
          <a:xfrm>
            <a:off x="311700" y="481025"/>
            <a:ext cx="8520600" cy="40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Underfitting:</a:t>
            </a:r>
            <a:endParaRPr/>
          </a:p>
          <a:p>
            <a:pPr indent="0" lvl="0" marL="0" rtl="0" algn="just">
              <a:spcBef>
                <a:spcPts val="1200"/>
              </a:spcBef>
              <a:spcAft>
                <a:spcPts val="0"/>
              </a:spcAft>
              <a:buClr>
                <a:schemeClr val="dk1"/>
              </a:buClr>
              <a:buSzPts val="1100"/>
              <a:buFont typeface="Arial"/>
              <a:buNone/>
            </a:pPr>
            <a:r>
              <a:rPr lang="en"/>
              <a:t>Underfitting happens when a model is too simplistic to capture underlying patterns in the training data, leading to poor performance on both the training set and new data. It's associated with insufficient model complexity, lack of training data, or inadequate features. </a:t>
            </a:r>
            <a:endParaRPr sz="1200">
              <a:solidFill>
                <a:srgbClr val="D1D5DB"/>
              </a:solidFill>
              <a:highlight>
                <a:srgbClr val="343541"/>
              </a:highlight>
              <a:latin typeface="Roboto"/>
              <a:ea typeface="Roboto"/>
              <a:cs typeface="Roboto"/>
              <a:sym typeface="Roboto"/>
            </a:endParaRPr>
          </a:p>
          <a:p>
            <a:pPr indent="0" lvl="0" marL="0" rtl="0" algn="l">
              <a:spcBef>
                <a:spcPts val="1200"/>
              </a:spcBef>
              <a:spcAft>
                <a:spcPts val="1200"/>
              </a:spcAft>
              <a:buNone/>
            </a:pPr>
            <a:r>
              <a:t/>
            </a:r>
            <a:endParaRPr/>
          </a:p>
        </p:txBody>
      </p:sp>
      <p:pic>
        <p:nvPicPr>
          <p:cNvPr id="147" name="Google Shape;147;p28"/>
          <p:cNvPicPr preferRelativeResize="0"/>
          <p:nvPr/>
        </p:nvPicPr>
        <p:blipFill rotWithShape="1">
          <a:blip r:embed="rId3">
            <a:alphaModFix/>
          </a:blip>
          <a:srcRect b="19577" l="2993" r="1668" t="5296"/>
          <a:stretch/>
        </p:blipFill>
        <p:spPr>
          <a:xfrm>
            <a:off x="871150" y="2473875"/>
            <a:ext cx="7401708" cy="2391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a:t>
            </a:r>
            <a:endParaRPr/>
          </a:p>
        </p:txBody>
      </p:sp>
      <p:sp>
        <p:nvSpPr>
          <p:cNvPr id="153" name="Google Shape;15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CNN stands for Convolutional Neural Network, which is a specialized type of neural network designed for processing and analyzing structured grid data, particularly images and videos. CNNs have been highly successful in various computer vision tasks, such as image recognition, object detection, and image classification.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0"/>
          <p:cNvPicPr preferRelativeResize="0"/>
          <p:nvPr/>
        </p:nvPicPr>
        <p:blipFill>
          <a:blip r:embed="rId3">
            <a:alphaModFix/>
          </a:blip>
          <a:stretch>
            <a:fillRect/>
          </a:stretch>
        </p:blipFill>
        <p:spPr>
          <a:xfrm>
            <a:off x="711275" y="1012763"/>
            <a:ext cx="5010150" cy="3657600"/>
          </a:xfrm>
          <a:prstGeom prst="rect">
            <a:avLst/>
          </a:prstGeom>
          <a:noFill/>
          <a:ln>
            <a:noFill/>
          </a:ln>
        </p:spPr>
      </p:pic>
      <p:graphicFrame>
        <p:nvGraphicFramePr>
          <p:cNvPr id="159" name="Google Shape;159;p30"/>
          <p:cNvGraphicFramePr/>
          <p:nvPr/>
        </p:nvGraphicFramePr>
        <p:xfrm>
          <a:off x="6197075" y="1975975"/>
          <a:ext cx="3000000" cy="3000000"/>
        </p:xfrm>
        <a:graphic>
          <a:graphicData uri="http://schemas.openxmlformats.org/drawingml/2006/table">
            <a:tbl>
              <a:tblPr>
                <a:noFill/>
                <a:tableStyleId>{EAD06CE1-C9F4-45B9-8CDF-E65C777F962E}</a:tableStyleId>
              </a:tblPr>
              <a:tblGrid>
                <a:gridCol w="488250"/>
                <a:gridCol w="488250"/>
                <a:gridCol w="488250"/>
              </a:tblGrid>
              <a:tr h="433275">
                <a:tc>
                  <a:txBody>
                    <a:bodyPr/>
                    <a:lstStyle/>
                    <a:p>
                      <a:pPr indent="0" lvl="0" marL="0" rtl="0" algn="ctr">
                        <a:spcBef>
                          <a:spcPts val="0"/>
                        </a:spcBef>
                        <a:spcAft>
                          <a:spcPts val="0"/>
                        </a:spcAft>
                        <a:buNone/>
                      </a:pPr>
                      <a:r>
                        <a:rPr b="1" lang="en" sz="1600">
                          <a:solidFill>
                            <a:srgbClr val="CC0000"/>
                          </a:solidFill>
                        </a:rPr>
                        <a:t>1</a:t>
                      </a:r>
                      <a:endParaRPr b="1" sz="1600">
                        <a:solidFill>
                          <a:srgbClr val="CC0000"/>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1C232"/>
                    </a:solidFill>
                  </a:tcPr>
                </a:tc>
                <a:tc>
                  <a:txBody>
                    <a:bodyPr/>
                    <a:lstStyle/>
                    <a:p>
                      <a:pPr indent="0" lvl="0" marL="0" rtl="0" algn="ctr">
                        <a:spcBef>
                          <a:spcPts val="0"/>
                        </a:spcBef>
                        <a:spcAft>
                          <a:spcPts val="0"/>
                        </a:spcAft>
                        <a:buNone/>
                      </a:pPr>
                      <a:r>
                        <a:rPr b="1" lang="en" sz="1600">
                          <a:solidFill>
                            <a:srgbClr val="CC0000"/>
                          </a:solidFill>
                        </a:rPr>
                        <a:t>0</a:t>
                      </a:r>
                      <a:endParaRPr b="1" sz="1600">
                        <a:solidFill>
                          <a:srgbClr val="CC0000"/>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1C232"/>
                    </a:solidFill>
                  </a:tcPr>
                </a:tc>
                <a:tc>
                  <a:txBody>
                    <a:bodyPr/>
                    <a:lstStyle/>
                    <a:p>
                      <a:pPr indent="0" lvl="0" marL="0" rtl="0" algn="ctr">
                        <a:spcBef>
                          <a:spcPts val="0"/>
                        </a:spcBef>
                        <a:spcAft>
                          <a:spcPts val="0"/>
                        </a:spcAft>
                        <a:buNone/>
                      </a:pPr>
                      <a:r>
                        <a:rPr b="1" lang="en" sz="1600">
                          <a:solidFill>
                            <a:srgbClr val="CC0000"/>
                          </a:solidFill>
                        </a:rPr>
                        <a:t>1</a:t>
                      </a:r>
                      <a:endParaRPr b="1" sz="1600">
                        <a:solidFill>
                          <a:srgbClr val="CC0000"/>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1C232"/>
                    </a:solidFill>
                  </a:tcPr>
                </a:tc>
              </a:tr>
              <a:tr h="433275">
                <a:tc>
                  <a:txBody>
                    <a:bodyPr/>
                    <a:lstStyle/>
                    <a:p>
                      <a:pPr indent="0" lvl="0" marL="0" rtl="0" algn="ctr">
                        <a:spcBef>
                          <a:spcPts val="0"/>
                        </a:spcBef>
                        <a:spcAft>
                          <a:spcPts val="0"/>
                        </a:spcAft>
                        <a:buNone/>
                      </a:pPr>
                      <a:r>
                        <a:rPr b="1" lang="en" sz="1600">
                          <a:solidFill>
                            <a:srgbClr val="CC0000"/>
                          </a:solidFill>
                        </a:rPr>
                        <a:t>0</a:t>
                      </a:r>
                      <a:endParaRPr b="1" sz="1600">
                        <a:solidFill>
                          <a:srgbClr val="CC0000"/>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1C232"/>
                    </a:solidFill>
                  </a:tcPr>
                </a:tc>
                <a:tc>
                  <a:txBody>
                    <a:bodyPr/>
                    <a:lstStyle/>
                    <a:p>
                      <a:pPr indent="0" lvl="0" marL="0" rtl="0" algn="ctr">
                        <a:spcBef>
                          <a:spcPts val="0"/>
                        </a:spcBef>
                        <a:spcAft>
                          <a:spcPts val="0"/>
                        </a:spcAft>
                        <a:buNone/>
                      </a:pPr>
                      <a:r>
                        <a:rPr b="1" lang="en" sz="1600">
                          <a:solidFill>
                            <a:srgbClr val="CC0000"/>
                          </a:solidFill>
                        </a:rPr>
                        <a:t>1</a:t>
                      </a:r>
                      <a:endParaRPr b="1" sz="1600">
                        <a:solidFill>
                          <a:srgbClr val="CC0000"/>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1C232"/>
                    </a:solidFill>
                  </a:tcPr>
                </a:tc>
                <a:tc>
                  <a:txBody>
                    <a:bodyPr/>
                    <a:lstStyle/>
                    <a:p>
                      <a:pPr indent="0" lvl="0" marL="0" rtl="0" algn="ctr">
                        <a:spcBef>
                          <a:spcPts val="0"/>
                        </a:spcBef>
                        <a:spcAft>
                          <a:spcPts val="0"/>
                        </a:spcAft>
                        <a:buNone/>
                      </a:pPr>
                      <a:r>
                        <a:rPr b="1" lang="en" sz="1600">
                          <a:solidFill>
                            <a:srgbClr val="CC0000"/>
                          </a:solidFill>
                        </a:rPr>
                        <a:t>0</a:t>
                      </a:r>
                      <a:endParaRPr b="1" sz="1600">
                        <a:solidFill>
                          <a:srgbClr val="CC0000"/>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1C232"/>
                    </a:solidFill>
                  </a:tcPr>
                </a:tc>
              </a:tr>
              <a:tr h="416650">
                <a:tc>
                  <a:txBody>
                    <a:bodyPr/>
                    <a:lstStyle/>
                    <a:p>
                      <a:pPr indent="0" lvl="0" marL="0" rtl="0" algn="ctr">
                        <a:spcBef>
                          <a:spcPts val="0"/>
                        </a:spcBef>
                        <a:spcAft>
                          <a:spcPts val="0"/>
                        </a:spcAft>
                        <a:buNone/>
                      </a:pPr>
                      <a:r>
                        <a:rPr b="1" lang="en" sz="1600">
                          <a:solidFill>
                            <a:srgbClr val="CC0000"/>
                          </a:solidFill>
                        </a:rPr>
                        <a:t>1</a:t>
                      </a:r>
                      <a:endParaRPr b="1" sz="1600">
                        <a:solidFill>
                          <a:srgbClr val="CC0000"/>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1C232"/>
                    </a:solidFill>
                  </a:tcPr>
                </a:tc>
                <a:tc>
                  <a:txBody>
                    <a:bodyPr/>
                    <a:lstStyle/>
                    <a:p>
                      <a:pPr indent="0" lvl="0" marL="0" rtl="0" algn="ctr">
                        <a:spcBef>
                          <a:spcPts val="0"/>
                        </a:spcBef>
                        <a:spcAft>
                          <a:spcPts val="0"/>
                        </a:spcAft>
                        <a:buNone/>
                      </a:pPr>
                      <a:r>
                        <a:rPr b="1" lang="en" sz="1600">
                          <a:solidFill>
                            <a:srgbClr val="CC0000"/>
                          </a:solidFill>
                        </a:rPr>
                        <a:t>0</a:t>
                      </a:r>
                      <a:endParaRPr b="1" sz="1600">
                        <a:solidFill>
                          <a:srgbClr val="CC0000"/>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1C232"/>
                    </a:solidFill>
                  </a:tcPr>
                </a:tc>
                <a:tc>
                  <a:txBody>
                    <a:bodyPr/>
                    <a:lstStyle/>
                    <a:p>
                      <a:pPr indent="0" lvl="0" marL="0" rtl="0" algn="ctr">
                        <a:spcBef>
                          <a:spcPts val="0"/>
                        </a:spcBef>
                        <a:spcAft>
                          <a:spcPts val="0"/>
                        </a:spcAft>
                        <a:buNone/>
                      </a:pPr>
                      <a:r>
                        <a:rPr b="1" lang="en" sz="1600">
                          <a:solidFill>
                            <a:srgbClr val="CC0000"/>
                          </a:solidFill>
                        </a:rPr>
                        <a:t>1</a:t>
                      </a:r>
                      <a:endParaRPr b="1" sz="1600">
                        <a:solidFill>
                          <a:srgbClr val="CC0000"/>
                        </a:solidFill>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1C232"/>
                    </a:solidFill>
                  </a:tcPr>
                </a:tc>
              </a:tr>
            </a:tbl>
          </a:graphicData>
        </a:graphic>
      </p:graphicFrame>
      <p:sp>
        <p:nvSpPr>
          <p:cNvPr id="160" name="Google Shape;160;p30"/>
          <p:cNvSpPr txBox="1"/>
          <p:nvPr/>
        </p:nvSpPr>
        <p:spPr>
          <a:xfrm>
            <a:off x="6310850" y="3628275"/>
            <a:ext cx="1237200" cy="6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Filter</a:t>
            </a:r>
            <a:endParaRPr b="1"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1"/>
          <p:cNvPicPr preferRelativeResize="0"/>
          <p:nvPr/>
        </p:nvPicPr>
        <p:blipFill>
          <a:blip r:embed="rId3">
            <a:alphaModFix/>
          </a:blip>
          <a:stretch>
            <a:fillRect/>
          </a:stretch>
        </p:blipFill>
        <p:spPr>
          <a:xfrm>
            <a:off x="845550" y="567350"/>
            <a:ext cx="7142009"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1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rPr>
              <a:t>AI</a:t>
            </a:r>
            <a:r>
              <a:rPr lang="en">
                <a:solidFill>
                  <a:srgbClr val="4A86E8"/>
                </a:solidFill>
              </a:rPr>
              <a:t> vs</a:t>
            </a:r>
            <a:r>
              <a:rPr lang="en">
                <a:solidFill>
                  <a:srgbClr val="1155CC"/>
                </a:solidFill>
              </a:rPr>
              <a:t> ML</a:t>
            </a:r>
            <a:r>
              <a:rPr lang="en">
                <a:solidFill>
                  <a:srgbClr val="4A86E8"/>
                </a:solidFill>
              </a:rPr>
              <a:t> vs </a:t>
            </a:r>
            <a:r>
              <a:rPr lang="en">
                <a:solidFill>
                  <a:srgbClr val="6D9EEB"/>
                </a:solidFill>
              </a:rPr>
              <a:t>DL</a:t>
            </a:r>
            <a:endParaRPr>
              <a:solidFill>
                <a:srgbClr val="6D9EEB"/>
              </a:solidFill>
            </a:endParaRPr>
          </a:p>
          <a:p>
            <a:pPr indent="0" lvl="0" marL="0" rtl="0" algn="l">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464450" y="1200500"/>
            <a:ext cx="8215101" cy="340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Pooling Layer</a:t>
            </a:r>
            <a:endParaRPr/>
          </a:p>
        </p:txBody>
      </p:sp>
      <p:sp>
        <p:nvSpPr>
          <p:cNvPr id="171" name="Google Shape;171;p32"/>
          <p:cNvSpPr txBox="1"/>
          <p:nvPr>
            <p:ph idx="1" type="body"/>
          </p:nvPr>
        </p:nvSpPr>
        <p:spPr>
          <a:xfrm>
            <a:off x="311700" y="1152475"/>
            <a:ext cx="8520600" cy="11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r>
              <a:rPr lang="en"/>
              <a:t> pooling layer in a neural network is like a summarizer.The pooling layer helps you do that by taking the most important information and creating a condensed version.</a:t>
            </a:r>
            <a:endParaRPr/>
          </a:p>
        </p:txBody>
      </p:sp>
      <p:pic>
        <p:nvPicPr>
          <p:cNvPr id="172" name="Google Shape;172;p32"/>
          <p:cNvPicPr preferRelativeResize="0"/>
          <p:nvPr/>
        </p:nvPicPr>
        <p:blipFill>
          <a:blip r:embed="rId3">
            <a:alphaModFix/>
          </a:blip>
          <a:stretch>
            <a:fillRect/>
          </a:stretch>
        </p:blipFill>
        <p:spPr>
          <a:xfrm>
            <a:off x="1466175" y="2571750"/>
            <a:ext cx="5143500" cy="1838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3"/>
          <p:cNvPicPr preferRelativeResize="0"/>
          <p:nvPr/>
        </p:nvPicPr>
        <p:blipFill rotWithShape="1">
          <a:blip r:embed="rId3">
            <a:alphaModFix/>
          </a:blip>
          <a:srcRect b="10172" l="5021" r="4994" t="10474"/>
          <a:stretch/>
        </p:blipFill>
        <p:spPr>
          <a:xfrm>
            <a:off x="1735900" y="1245750"/>
            <a:ext cx="5789925" cy="3392600"/>
          </a:xfrm>
          <a:prstGeom prst="rect">
            <a:avLst/>
          </a:prstGeom>
          <a:noFill/>
          <a:ln>
            <a:noFill/>
          </a:ln>
        </p:spPr>
      </p:pic>
      <p:sp>
        <p:nvSpPr>
          <p:cNvPr id="178" name="Google Shape;178;p33"/>
          <p:cNvSpPr txBox="1"/>
          <p:nvPr/>
        </p:nvSpPr>
        <p:spPr>
          <a:xfrm>
            <a:off x="524425" y="503025"/>
            <a:ext cx="832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Stride refers to the number of pixels by which we move the filter across the input image.</a:t>
            </a:r>
            <a:endParaRPr sz="16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ph idx="1" type="body"/>
          </p:nvPr>
        </p:nvSpPr>
        <p:spPr>
          <a:xfrm>
            <a:off x="311700" y="376850"/>
            <a:ext cx="8520600" cy="4659000"/>
          </a:xfrm>
          <a:prstGeom prst="rect">
            <a:avLst/>
          </a:prstGeom>
        </p:spPr>
        <p:txBody>
          <a:bodyPr anchorCtr="0" anchor="t" bIns="91425" lIns="91425" spcFirstLastPara="1" rIns="91425" wrap="square" tIns="91425">
            <a:normAutofit fontScale="85000" lnSpcReduction="10000"/>
          </a:bodyPr>
          <a:lstStyle/>
          <a:p>
            <a:pPr indent="0" lvl="0" marL="0" rtl="0" algn="just">
              <a:spcBef>
                <a:spcPts val="0"/>
              </a:spcBef>
              <a:spcAft>
                <a:spcPts val="0"/>
              </a:spcAft>
              <a:buNone/>
            </a:pPr>
            <a:r>
              <a:rPr lang="en"/>
              <a:t>Key features of Convolutional Neural Networks (CNNs) include:</a:t>
            </a:r>
            <a:endParaRPr/>
          </a:p>
          <a:p>
            <a:pPr indent="-228600" lvl="0" marL="457200" rtl="0" algn="just">
              <a:spcBef>
                <a:spcPts val="1200"/>
              </a:spcBef>
              <a:spcAft>
                <a:spcPts val="0"/>
              </a:spcAft>
              <a:buSzPct val="100000"/>
              <a:buNone/>
            </a:pPr>
            <a:r>
              <a:rPr b="1" lang="en">
                <a:solidFill>
                  <a:srgbClr val="38761D"/>
                </a:solidFill>
              </a:rPr>
              <a:t>Convolutional Layers: </a:t>
            </a:r>
            <a:r>
              <a:rPr lang="en"/>
              <a:t>CNNs use convolutional layers to automatically learn spatial hierarchies of features from input images. These layers apply convolutional operations, involving filters or kernels, to detect patterns and features like edges, textures, and shapes.</a:t>
            </a:r>
            <a:endParaRPr/>
          </a:p>
          <a:p>
            <a:pPr indent="-228600" lvl="0" marL="457200" rtl="0" algn="just">
              <a:spcBef>
                <a:spcPts val="0"/>
              </a:spcBef>
              <a:spcAft>
                <a:spcPts val="0"/>
              </a:spcAft>
              <a:buSzPct val="100000"/>
              <a:buNone/>
            </a:pPr>
            <a:r>
              <a:t/>
            </a:r>
            <a:endParaRPr/>
          </a:p>
          <a:p>
            <a:pPr indent="-228600" lvl="0" marL="457200" rtl="0" algn="just">
              <a:spcBef>
                <a:spcPts val="0"/>
              </a:spcBef>
              <a:spcAft>
                <a:spcPts val="0"/>
              </a:spcAft>
              <a:buSzPct val="100000"/>
              <a:buNone/>
            </a:pPr>
            <a:r>
              <a:rPr b="1" lang="en">
                <a:solidFill>
                  <a:srgbClr val="38761D"/>
                </a:solidFill>
              </a:rPr>
              <a:t>Pooling (Subsampling) Layers: </a:t>
            </a:r>
            <a:r>
              <a:rPr lang="en"/>
              <a:t>Pooling layers are used to downsample the spatial dimensions of the data while retaining important features. Max pooling and average pooling are common pooling techniques applied to the output of convolutional layers.</a:t>
            </a:r>
            <a:endParaRPr/>
          </a:p>
          <a:p>
            <a:pPr indent="-228600" lvl="0" marL="457200" rtl="0" algn="just">
              <a:spcBef>
                <a:spcPts val="0"/>
              </a:spcBef>
              <a:spcAft>
                <a:spcPts val="0"/>
              </a:spcAft>
              <a:buClr>
                <a:srgbClr val="38761D"/>
              </a:buClr>
              <a:buSzPct val="100000"/>
              <a:buNone/>
            </a:pPr>
            <a:r>
              <a:t/>
            </a:r>
            <a:endParaRPr b="1">
              <a:solidFill>
                <a:srgbClr val="38761D"/>
              </a:solidFill>
            </a:endParaRPr>
          </a:p>
          <a:p>
            <a:pPr indent="-228600" lvl="0" marL="457200" rtl="0" algn="just">
              <a:spcBef>
                <a:spcPts val="0"/>
              </a:spcBef>
              <a:spcAft>
                <a:spcPts val="0"/>
              </a:spcAft>
              <a:buSzPct val="100000"/>
              <a:buNone/>
            </a:pPr>
            <a:r>
              <a:rPr b="1" lang="en">
                <a:solidFill>
                  <a:srgbClr val="38761D"/>
                </a:solidFill>
              </a:rPr>
              <a:t>Fully Connected Layers: </a:t>
            </a:r>
            <a:r>
              <a:rPr lang="en"/>
              <a:t>After the convolutional and pooling layers, CNNs often include fully connected layers to make predictions based on the learned features. These layers connect every neuron to every neuron in the previous and subsequent layers, allowing the network to capture complex relationships.</a:t>
            </a:r>
            <a:endParaRPr/>
          </a:p>
          <a:p>
            <a:pPr indent="-228600" lvl="0" marL="457200" rtl="0" algn="just">
              <a:spcBef>
                <a:spcPts val="0"/>
              </a:spcBef>
              <a:spcAft>
                <a:spcPts val="0"/>
              </a:spcAft>
              <a:buSzPct val="100000"/>
              <a:buNone/>
            </a:pPr>
            <a:r>
              <a:t/>
            </a:r>
            <a:endParaRPr/>
          </a:p>
          <a:p>
            <a:pPr indent="-228600" lvl="0" marL="457200" rtl="0" algn="just">
              <a:spcBef>
                <a:spcPts val="0"/>
              </a:spcBef>
              <a:spcAft>
                <a:spcPts val="0"/>
              </a:spcAft>
              <a:buSzPct val="100000"/>
              <a:buNone/>
            </a:pPr>
            <a:r>
              <a:rPr b="1" lang="en">
                <a:solidFill>
                  <a:srgbClr val="38761D"/>
                </a:solidFill>
              </a:rPr>
              <a:t>Activation Functions: </a:t>
            </a:r>
            <a:r>
              <a:rPr lang="en"/>
              <a:t>Activation functions, such as ReLU (Rectified Linear Unit), are used within CNNs to introduce non-linearity and enable the network to learn and represent complex patterns in the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5"/>
          <p:cNvPicPr preferRelativeResize="0"/>
          <p:nvPr/>
        </p:nvPicPr>
        <p:blipFill>
          <a:blip r:embed="rId3">
            <a:alphaModFix/>
          </a:blip>
          <a:stretch>
            <a:fillRect/>
          </a:stretch>
        </p:blipFill>
        <p:spPr>
          <a:xfrm>
            <a:off x="50700" y="857100"/>
            <a:ext cx="9042600" cy="4185450"/>
          </a:xfrm>
          <a:prstGeom prst="rect">
            <a:avLst/>
          </a:prstGeom>
          <a:noFill/>
          <a:ln>
            <a:noFill/>
          </a:ln>
        </p:spPr>
      </p:pic>
      <p:sp>
        <p:nvSpPr>
          <p:cNvPr id="189" name="Google Shape;189;p35"/>
          <p:cNvSpPr txBox="1"/>
          <p:nvPr/>
        </p:nvSpPr>
        <p:spPr>
          <a:xfrm>
            <a:off x="259250" y="186650"/>
            <a:ext cx="75492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Feature maps in CNN</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nvSpPr>
        <p:spPr>
          <a:xfrm>
            <a:off x="5706575" y="251738"/>
            <a:ext cx="3000000" cy="443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rPr>
              <a:t>Learning Process:</a:t>
            </a:r>
            <a:endParaRPr sz="1800">
              <a:solidFill>
                <a:schemeClr val="dk2"/>
              </a:solidFill>
            </a:endParaRPr>
          </a:p>
          <a:p>
            <a:pPr indent="-342900" lvl="0" marL="457200" rtl="0" algn="just">
              <a:lnSpc>
                <a:spcPct val="115000"/>
              </a:lnSpc>
              <a:spcBef>
                <a:spcPts val="1200"/>
              </a:spcBef>
              <a:spcAft>
                <a:spcPts val="0"/>
              </a:spcAft>
              <a:buClr>
                <a:schemeClr val="dk2"/>
              </a:buClr>
              <a:buSzPts val="1800"/>
              <a:buChar char="●"/>
            </a:pPr>
            <a:r>
              <a:rPr lang="en" sz="1800">
                <a:solidFill>
                  <a:schemeClr val="dk2"/>
                </a:solidFill>
              </a:rPr>
              <a:t>Training: Show the network examples (like pictures of cats and dogs).</a:t>
            </a:r>
            <a:endParaRPr sz="1800">
              <a:solidFill>
                <a:schemeClr val="dk2"/>
              </a:solidFill>
            </a:endParaRPr>
          </a:p>
          <a:p>
            <a:pPr indent="-342900" lvl="0" marL="457200" rtl="0" algn="just">
              <a:lnSpc>
                <a:spcPct val="115000"/>
              </a:lnSpc>
              <a:spcBef>
                <a:spcPts val="0"/>
              </a:spcBef>
              <a:spcAft>
                <a:spcPts val="0"/>
              </a:spcAft>
              <a:buClr>
                <a:schemeClr val="dk2"/>
              </a:buClr>
              <a:buSzPts val="1800"/>
              <a:buChar char="●"/>
            </a:pPr>
            <a:r>
              <a:rPr lang="en" sz="1800">
                <a:solidFill>
                  <a:schemeClr val="dk2"/>
                </a:solidFill>
              </a:rPr>
              <a:t>Adjustment: It learns by adjusting connections to better predict the correct answers.</a:t>
            </a:r>
            <a:endParaRPr sz="1800">
              <a:solidFill>
                <a:schemeClr val="dk2"/>
              </a:solidFill>
            </a:endParaRPr>
          </a:p>
          <a:p>
            <a:pPr indent="-342900" lvl="0" marL="457200" rtl="0" algn="just">
              <a:lnSpc>
                <a:spcPct val="115000"/>
              </a:lnSpc>
              <a:spcBef>
                <a:spcPts val="0"/>
              </a:spcBef>
              <a:spcAft>
                <a:spcPts val="0"/>
              </a:spcAft>
              <a:buClr>
                <a:schemeClr val="dk2"/>
              </a:buClr>
              <a:buSzPts val="1800"/>
              <a:buChar char="●"/>
            </a:pPr>
            <a:r>
              <a:rPr lang="en" sz="1800">
                <a:solidFill>
                  <a:schemeClr val="dk2"/>
                </a:solidFill>
              </a:rPr>
              <a:t>Prediction: Now, it can predict if a new picture is a cat or a dog!</a:t>
            </a:r>
            <a:endParaRPr/>
          </a:p>
        </p:txBody>
      </p:sp>
      <p:pic>
        <p:nvPicPr>
          <p:cNvPr id="195" name="Google Shape;195;p36"/>
          <p:cNvPicPr preferRelativeResize="0"/>
          <p:nvPr/>
        </p:nvPicPr>
        <p:blipFill>
          <a:blip r:embed="rId3">
            <a:alphaModFix/>
          </a:blip>
          <a:stretch>
            <a:fillRect/>
          </a:stretch>
        </p:blipFill>
        <p:spPr>
          <a:xfrm>
            <a:off x="173150" y="2094725"/>
            <a:ext cx="5416274" cy="2810275"/>
          </a:xfrm>
          <a:prstGeom prst="rect">
            <a:avLst/>
          </a:prstGeom>
          <a:noFill/>
          <a:ln>
            <a:noFill/>
          </a:ln>
        </p:spPr>
      </p:pic>
      <p:pic>
        <p:nvPicPr>
          <p:cNvPr id="196" name="Google Shape;196;p36"/>
          <p:cNvPicPr preferRelativeResize="0"/>
          <p:nvPr/>
        </p:nvPicPr>
        <p:blipFill>
          <a:blip r:embed="rId4">
            <a:alphaModFix/>
          </a:blip>
          <a:stretch>
            <a:fillRect/>
          </a:stretch>
        </p:blipFill>
        <p:spPr>
          <a:xfrm>
            <a:off x="546450" y="375550"/>
            <a:ext cx="4213350" cy="2042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7"/>
          <p:cNvPicPr preferRelativeResize="0"/>
          <p:nvPr/>
        </p:nvPicPr>
        <p:blipFill>
          <a:blip r:embed="rId3">
            <a:alphaModFix/>
          </a:blip>
          <a:stretch>
            <a:fillRect/>
          </a:stretch>
        </p:blipFill>
        <p:spPr>
          <a:xfrm>
            <a:off x="789275" y="680388"/>
            <a:ext cx="7565450" cy="3782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types of Machine Learning</a:t>
            </a:r>
            <a:endParaRPr/>
          </a:p>
        </p:txBody>
      </p:sp>
      <p:sp>
        <p:nvSpPr>
          <p:cNvPr id="68" name="Google Shape;68;p15"/>
          <p:cNvSpPr txBox="1"/>
          <p:nvPr>
            <p:ph idx="1" type="body"/>
          </p:nvPr>
        </p:nvSpPr>
        <p:spPr>
          <a:xfrm>
            <a:off x="311700" y="1152475"/>
            <a:ext cx="8520600" cy="37563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Clr>
                <a:schemeClr val="dk1"/>
              </a:buClr>
              <a:buSzPts val="1100"/>
              <a:buFont typeface="Arial"/>
              <a:buNone/>
            </a:pPr>
            <a:r>
              <a:rPr lang="en"/>
              <a:t>1. Supervised Learning:</a:t>
            </a:r>
            <a:endParaRPr/>
          </a:p>
          <a:p>
            <a:pPr indent="-342900" lvl="0" marL="457200" rtl="0" algn="just">
              <a:spcBef>
                <a:spcPts val="1200"/>
              </a:spcBef>
              <a:spcAft>
                <a:spcPts val="0"/>
              </a:spcAft>
              <a:buSzPts val="1800"/>
              <a:buChar char="●"/>
            </a:pPr>
            <a:r>
              <a:rPr lang="en"/>
              <a:t>In supervised learning, the algorithm is trained on a labeled dataset, where the input data is paired with corresponding output labels.</a:t>
            </a:r>
            <a:endParaRPr/>
          </a:p>
          <a:p>
            <a:pPr indent="-342900" lvl="0" marL="457200" rtl="0" algn="just">
              <a:spcBef>
                <a:spcPts val="0"/>
              </a:spcBef>
              <a:spcAft>
                <a:spcPts val="0"/>
              </a:spcAft>
              <a:buSzPts val="1800"/>
              <a:buChar char="●"/>
            </a:pPr>
            <a:r>
              <a:rPr lang="en"/>
              <a:t>Example: Predicting house prices based on features like size, location, and number of bedrooms, given historical data where prices are already known.</a:t>
            </a:r>
            <a:endParaRPr/>
          </a:p>
          <a:p>
            <a:pPr indent="0" lvl="0" marL="0" rtl="0" algn="just">
              <a:spcBef>
                <a:spcPts val="1200"/>
              </a:spcBef>
              <a:spcAft>
                <a:spcPts val="0"/>
              </a:spcAft>
              <a:buClr>
                <a:schemeClr val="dk1"/>
              </a:buClr>
              <a:buSzPts val="1100"/>
              <a:buFont typeface="Arial"/>
              <a:buNone/>
            </a:pPr>
            <a:r>
              <a:rPr lang="en"/>
              <a:t>2. Unsupervised Learning:</a:t>
            </a:r>
            <a:endParaRPr/>
          </a:p>
          <a:p>
            <a:pPr indent="-342900" lvl="0" marL="457200" rtl="0" algn="just">
              <a:spcBef>
                <a:spcPts val="1200"/>
              </a:spcBef>
              <a:spcAft>
                <a:spcPts val="0"/>
              </a:spcAft>
              <a:buSzPts val="1800"/>
              <a:buChar char="●"/>
            </a:pPr>
            <a:r>
              <a:rPr lang="en"/>
              <a:t>Unsupervised learning deals with unlabeled data. The algorithm tries to find patterns or structure in the data without explicit output labels.</a:t>
            </a:r>
            <a:endParaRPr/>
          </a:p>
          <a:p>
            <a:pPr indent="-342900" lvl="0" marL="457200" rtl="0" algn="just">
              <a:spcBef>
                <a:spcPts val="0"/>
              </a:spcBef>
              <a:spcAft>
                <a:spcPts val="0"/>
              </a:spcAft>
              <a:buSzPts val="1800"/>
              <a:buChar char="●"/>
            </a:pPr>
            <a:r>
              <a:rPr lang="en"/>
              <a:t>Example: Clustering similar customer profiles based on their purchasing behavior without knowing in advance which group they belong to.</a:t>
            </a:r>
            <a:endParaRPr>
              <a:solidFill>
                <a:srgbClr val="D1D5DB"/>
              </a:solidFill>
              <a:highlight>
                <a:srgbClr val="343541"/>
              </a:highlight>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1153950" y="406925"/>
            <a:ext cx="6481926" cy="4736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idx="1" type="body"/>
          </p:nvPr>
        </p:nvSpPr>
        <p:spPr>
          <a:xfrm>
            <a:off x="230250" y="554400"/>
            <a:ext cx="8683500" cy="4517400"/>
          </a:xfrm>
          <a:prstGeom prst="rect">
            <a:avLst/>
          </a:prstGeom>
        </p:spPr>
        <p:txBody>
          <a:bodyPr anchorCtr="0" anchor="t" bIns="91425" lIns="91425" spcFirstLastPara="1" rIns="91425" wrap="square" tIns="91425">
            <a:noAutofit/>
          </a:bodyPr>
          <a:lstStyle/>
          <a:p>
            <a:pPr indent="0" lvl="0" marL="0" marR="47625" rtl="0" algn="just">
              <a:lnSpc>
                <a:spcPct val="105000"/>
              </a:lnSpc>
              <a:spcBef>
                <a:spcPts val="0"/>
              </a:spcBef>
              <a:spcAft>
                <a:spcPts val="0"/>
              </a:spcAft>
              <a:buClr>
                <a:schemeClr val="dk1"/>
              </a:buClr>
              <a:buSzPts val="935"/>
              <a:buFont typeface="Arial"/>
              <a:buNone/>
            </a:pPr>
            <a:r>
              <a:rPr lang="en" sz="1729"/>
              <a:t>3. Reinforcement Learning:</a:t>
            </a:r>
            <a:endParaRPr sz="1729"/>
          </a:p>
          <a:p>
            <a:pPr indent="-338455" lvl="0" marL="457200" marR="47625" rtl="0" algn="just">
              <a:lnSpc>
                <a:spcPct val="105000"/>
              </a:lnSpc>
              <a:spcBef>
                <a:spcPts val="1200"/>
              </a:spcBef>
              <a:spcAft>
                <a:spcPts val="0"/>
              </a:spcAft>
              <a:buSzPts val="1730"/>
              <a:buChar char="●"/>
            </a:pPr>
            <a:r>
              <a:rPr lang="en" sz="1729"/>
              <a:t>Reinforcement learning involves an agent learning to make decisions by interacting with an environment. The agent receives feedback in the form of rewards or penalties.</a:t>
            </a:r>
            <a:endParaRPr sz="1729"/>
          </a:p>
          <a:p>
            <a:pPr indent="-338455" lvl="0" marL="457200" marR="47625" rtl="0" algn="just">
              <a:lnSpc>
                <a:spcPct val="105000"/>
              </a:lnSpc>
              <a:spcBef>
                <a:spcPts val="0"/>
              </a:spcBef>
              <a:spcAft>
                <a:spcPts val="0"/>
              </a:spcAft>
              <a:buSzPts val="1730"/>
              <a:buChar char="●"/>
            </a:pPr>
            <a:r>
              <a:rPr lang="en" sz="1729"/>
              <a:t>Example: Training a computer program to play a game. The program learns by taking actions, receiving rewards (points), and adjusting its strategy to maximize cumulative rewards.</a:t>
            </a:r>
            <a:endParaRPr sz="1729"/>
          </a:p>
          <a:p>
            <a:pPr indent="0" lvl="0" marL="0" marR="47625" rtl="0" algn="just">
              <a:lnSpc>
                <a:spcPct val="105000"/>
              </a:lnSpc>
              <a:spcBef>
                <a:spcPts val="1200"/>
              </a:spcBef>
              <a:spcAft>
                <a:spcPts val="0"/>
              </a:spcAft>
              <a:buClr>
                <a:schemeClr val="dk1"/>
              </a:buClr>
              <a:buSzPts val="935"/>
              <a:buFont typeface="Arial"/>
              <a:buNone/>
            </a:pPr>
            <a:r>
              <a:rPr lang="en" sz="1729"/>
              <a:t>4. Semi-Supervised Learning:</a:t>
            </a:r>
            <a:endParaRPr sz="1729"/>
          </a:p>
          <a:p>
            <a:pPr indent="-338455" lvl="0" marL="457200" marR="47625" rtl="0" algn="just">
              <a:lnSpc>
                <a:spcPct val="105000"/>
              </a:lnSpc>
              <a:spcBef>
                <a:spcPts val="1200"/>
              </a:spcBef>
              <a:spcAft>
                <a:spcPts val="0"/>
              </a:spcAft>
              <a:buSzPts val="1730"/>
              <a:buChar char="●"/>
            </a:pPr>
            <a:r>
              <a:rPr lang="en" sz="1729"/>
              <a:t>Semi-supervised learning is a mix of supervised and unsupervised learning. The model is trained on a dataset that contains both labeled and unlabeled data.</a:t>
            </a:r>
            <a:endParaRPr sz="1729"/>
          </a:p>
          <a:p>
            <a:pPr indent="-338455" lvl="0" marL="457200" marR="47625" rtl="0" algn="just">
              <a:lnSpc>
                <a:spcPct val="105000"/>
              </a:lnSpc>
              <a:spcBef>
                <a:spcPts val="0"/>
              </a:spcBef>
              <a:spcAft>
                <a:spcPts val="0"/>
              </a:spcAft>
              <a:buSzPts val="1730"/>
              <a:buChar char="●"/>
            </a:pPr>
            <a:r>
              <a:rPr lang="en" sz="1729"/>
              <a:t>Example: Classifying emails as spam or not spam with a dataset where only a portion of the emails are labeled.</a:t>
            </a:r>
            <a:endParaRPr sz="1729"/>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7525" y="445025"/>
            <a:ext cx="8514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What is Deep Learning ?</a:t>
            </a:r>
            <a:endParaRPr/>
          </a:p>
        </p:txBody>
      </p:sp>
      <p:sp>
        <p:nvSpPr>
          <p:cNvPr id="84" name="Google Shape;84;p18"/>
          <p:cNvSpPr txBox="1"/>
          <p:nvPr>
            <p:ph idx="1" type="body"/>
          </p:nvPr>
        </p:nvSpPr>
        <p:spPr>
          <a:xfrm>
            <a:off x="487200" y="1104725"/>
            <a:ext cx="8169600" cy="2433900"/>
          </a:xfrm>
          <a:prstGeom prst="rect">
            <a:avLst/>
          </a:prstGeom>
        </p:spPr>
        <p:txBody>
          <a:bodyPr anchorCtr="0" anchor="t" bIns="91425" lIns="91425" spcFirstLastPara="1" rIns="91425" wrap="square" tIns="91425">
            <a:normAutofit/>
          </a:bodyPr>
          <a:lstStyle/>
          <a:p>
            <a:pPr indent="-342900" lvl="0" marL="457200" rtl="0" algn="just">
              <a:lnSpc>
                <a:spcPct val="100000"/>
              </a:lnSpc>
              <a:spcBef>
                <a:spcPts val="1000"/>
              </a:spcBef>
              <a:spcAft>
                <a:spcPts val="0"/>
              </a:spcAft>
              <a:buSzPts val="1800"/>
              <a:buChar char="●"/>
            </a:pPr>
            <a:r>
              <a:rPr lang="en"/>
              <a:t>Deep Learning is a subset of machine learning that employs artificial neural networks with multiple layers to model and solve complex problems. </a:t>
            </a:r>
            <a:endParaRPr/>
          </a:p>
          <a:p>
            <a:pPr indent="-342900" lvl="0" marL="457200" rtl="0" algn="just">
              <a:lnSpc>
                <a:spcPct val="100000"/>
              </a:lnSpc>
              <a:spcBef>
                <a:spcPts val="1200"/>
              </a:spcBef>
              <a:spcAft>
                <a:spcPts val="0"/>
              </a:spcAft>
              <a:buSzPts val="1800"/>
              <a:buChar char="●"/>
            </a:pPr>
            <a:r>
              <a:rPr lang="en"/>
              <a:t>It excels at automatically learning intricate patterns from large datasets.</a:t>
            </a:r>
            <a:endParaRPr/>
          </a:p>
          <a:p>
            <a:pPr indent="-342900" lvl="0" marL="457200" rtl="0" algn="just">
              <a:lnSpc>
                <a:spcPct val="100000"/>
              </a:lnSpc>
              <a:spcBef>
                <a:spcPts val="1000"/>
              </a:spcBef>
              <a:spcAft>
                <a:spcPts val="1200"/>
              </a:spcAft>
              <a:buSzPts val="1800"/>
              <a:buChar char="●"/>
            </a:pPr>
            <a:r>
              <a:rPr lang="en"/>
              <a:t>Deep Learning has proven successful in various fields, including image recognition, natural language processing, speech recognition, and recommendation systems.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900">
                <a:solidFill>
                  <a:srgbClr val="6AA84F"/>
                </a:solidFill>
              </a:rPr>
              <a:t>Neural Network</a:t>
            </a:r>
            <a:endParaRPr sz="2900">
              <a:solidFill>
                <a:srgbClr val="6AA84F"/>
              </a:solidFill>
            </a:endParaRPr>
          </a:p>
        </p:txBody>
      </p:sp>
      <p:sp>
        <p:nvSpPr>
          <p:cNvPr id="90" name="Google Shape;90;p19"/>
          <p:cNvSpPr txBox="1"/>
          <p:nvPr>
            <p:ph idx="1" type="body"/>
          </p:nvPr>
        </p:nvSpPr>
        <p:spPr>
          <a:xfrm>
            <a:off x="311700" y="1152475"/>
            <a:ext cx="5277000" cy="3710700"/>
          </a:xfrm>
          <a:prstGeom prst="rect">
            <a:avLst/>
          </a:prstGeom>
        </p:spPr>
        <p:txBody>
          <a:bodyPr anchorCtr="0" anchor="t" bIns="91425" lIns="91425" spcFirstLastPara="1" rIns="91425" wrap="square" tIns="91425">
            <a:normAutofit lnSpcReduction="20000"/>
          </a:bodyPr>
          <a:lstStyle/>
          <a:p>
            <a:pPr indent="-342900" lvl="0" marL="457200" rtl="0" algn="l">
              <a:spcBef>
                <a:spcPts val="1000"/>
              </a:spcBef>
              <a:spcAft>
                <a:spcPts val="0"/>
              </a:spcAft>
              <a:buSzPts val="1800"/>
              <a:buChar char="●"/>
            </a:pPr>
            <a:r>
              <a:rPr lang="en"/>
              <a:t>A computational model inspired by the structure and function of the human brain. </a:t>
            </a:r>
            <a:endParaRPr/>
          </a:p>
          <a:p>
            <a:pPr indent="-342900" lvl="0" marL="457200" rtl="0" algn="l">
              <a:spcBef>
                <a:spcPts val="1200"/>
              </a:spcBef>
              <a:spcAft>
                <a:spcPts val="0"/>
              </a:spcAft>
              <a:buSzPts val="1800"/>
              <a:buChar char="●"/>
            </a:pPr>
            <a:r>
              <a:rPr lang="en"/>
              <a:t>The basic building block of a neural network is the artificial neuron, or node. </a:t>
            </a:r>
            <a:endParaRPr/>
          </a:p>
          <a:p>
            <a:pPr indent="-342900" lvl="0" marL="457200" rtl="0" algn="l">
              <a:spcBef>
                <a:spcPts val="1000"/>
              </a:spcBef>
              <a:spcAft>
                <a:spcPts val="0"/>
              </a:spcAft>
              <a:buSzPts val="1800"/>
              <a:buChar char="●"/>
            </a:pPr>
            <a:r>
              <a:rPr lang="en"/>
              <a:t>These nodes are organized into layers, including an input layer, one or more hidden layers, and an output layer.</a:t>
            </a:r>
            <a:endParaRPr/>
          </a:p>
          <a:p>
            <a:pPr indent="-342900" lvl="0" marL="457200" rtl="0" algn="l">
              <a:spcBef>
                <a:spcPts val="1000"/>
              </a:spcBef>
              <a:spcAft>
                <a:spcPts val="1200"/>
              </a:spcAft>
              <a:buSzPts val="1800"/>
              <a:buChar char="●"/>
            </a:pPr>
            <a:r>
              <a:rPr lang="en"/>
              <a:t>Each connection between nodes has an associated weight, and the network learns by adjusting these weights during a training process.</a:t>
            </a:r>
            <a:endParaRPr/>
          </a:p>
        </p:txBody>
      </p:sp>
      <p:pic>
        <p:nvPicPr>
          <p:cNvPr id="91" name="Google Shape;91;p19"/>
          <p:cNvPicPr preferRelativeResize="0"/>
          <p:nvPr/>
        </p:nvPicPr>
        <p:blipFill>
          <a:blip r:embed="rId3">
            <a:alphaModFix/>
          </a:blip>
          <a:stretch>
            <a:fillRect/>
          </a:stretch>
        </p:blipFill>
        <p:spPr>
          <a:xfrm>
            <a:off x="5463800" y="1170125"/>
            <a:ext cx="3527800" cy="2729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idx="1" type="body"/>
          </p:nvPr>
        </p:nvSpPr>
        <p:spPr>
          <a:xfrm>
            <a:off x="325225" y="743800"/>
            <a:ext cx="4029300" cy="3806100"/>
          </a:xfrm>
          <a:prstGeom prst="rect">
            <a:avLst/>
          </a:prstGeom>
        </p:spPr>
        <p:txBody>
          <a:bodyPr anchorCtr="0" anchor="t" bIns="91425" lIns="91425" spcFirstLastPara="1" rIns="91425" wrap="square" tIns="91425">
            <a:normAutofit/>
          </a:bodyPr>
          <a:lstStyle/>
          <a:p>
            <a:pPr indent="-336550" lvl="0" marL="457200" rtl="0" algn="l">
              <a:spcBef>
                <a:spcPts val="1000"/>
              </a:spcBef>
              <a:spcAft>
                <a:spcPts val="0"/>
              </a:spcAft>
              <a:buSzPts val="1700"/>
              <a:buChar char="❖"/>
            </a:pPr>
            <a:r>
              <a:rPr lang="en" sz="1700"/>
              <a:t>Input Layer: Receives input data, which could be features from a dataset.</a:t>
            </a:r>
            <a:endParaRPr sz="1700"/>
          </a:p>
          <a:p>
            <a:pPr indent="-336550" lvl="0" marL="457200" rtl="0" algn="l">
              <a:spcBef>
                <a:spcPts val="1200"/>
              </a:spcBef>
              <a:spcAft>
                <a:spcPts val="0"/>
              </a:spcAft>
              <a:buSzPts val="1700"/>
              <a:buChar char="❖"/>
            </a:pPr>
            <a:r>
              <a:rPr lang="en" sz="1700"/>
              <a:t>Hidden Layers: Intermediate layers where the network processes and learns representations from the input data. </a:t>
            </a:r>
            <a:endParaRPr sz="1700"/>
          </a:p>
          <a:p>
            <a:pPr indent="-336550" lvl="0" marL="457200" rtl="0" algn="just">
              <a:spcBef>
                <a:spcPts val="1000"/>
              </a:spcBef>
              <a:spcAft>
                <a:spcPts val="1200"/>
              </a:spcAft>
              <a:buSzPts val="1700"/>
              <a:buChar char="❖"/>
            </a:pPr>
            <a:r>
              <a:rPr lang="en" sz="1700"/>
              <a:t>Output Layer: Produces the final output or prediction based on the processed information from the hidden layers. </a:t>
            </a:r>
            <a:endParaRPr sz="1700"/>
          </a:p>
        </p:txBody>
      </p:sp>
      <p:pic>
        <p:nvPicPr>
          <p:cNvPr id="97" name="Google Shape;97;p20"/>
          <p:cNvPicPr preferRelativeResize="0"/>
          <p:nvPr/>
        </p:nvPicPr>
        <p:blipFill>
          <a:blip r:embed="rId3">
            <a:alphaModFix/>
          </a:blip>
          <a:stretch>
            <a:fillRect/>
          </a:stretch>
        </p:blipFill>
        <p:spPr>
          <a:xfrm>
            <a:off x="5047800" y="928650"/>
            <a:ext cx="3900025" cy="283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a:off x="249575" y="917075"/>
            <a:ext cx="8520600" cy="3103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